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1" autoAdjust="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0F81-FBC8-4AE5-8CBE-265D82D4F40A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9346E-4525-4E9D-8817-A0F329044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931C-6CBC-4F64-81B6-81620EA33E74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80B81-AA4E-4B75-A7A4-FD12E7A9A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80B81-AA4E-4B75-A7A4-FD12E7A9A8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noProof="0" smtClean="0"/>
              <a:t>3/14/2022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3/14/2022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929172-4BF7-429F-BA25-7E9D1A4215EE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5998" y="1339850"/>
            <a:ext cx="2204273" cy="495300"/>
          </a:xfrm>
        </p:spPr>
        <p:txBody>
          <a:bodyPr lIns="0" tIns="0" rIns="0" bIns="0">
            <a:noAutofit/>
          </a:bodyPr>
          <a:lstStyle/>
          <a:p>
            <a:r>
              <a:rPr lang="en-US" sz="1800" spc="-113" dirty="0"/>
              <a:t>WASM</a:t>
            </a:r>
            <a:br>
              <a:rPr lang="en-US" sz="1800" spc="-113" dirty="0"/>
            </a:br>
            <a:r>
              <a:rPr lang="en-US" sz="1800" spc="-113" dirty="0"/>
              <a:t>Organization Chart</a:t>
            </a:r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000375" y="1475590"/>
            <a:ext cx="4498827" cy="31907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i="0" u="none" strike="noStrike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Miranda </a:t>
            </a:r>
            <a:r>
              <a:rPr lang="en-US" sz="1050" b="1" i="0" u="none" strike="noStrike" dirty="0" err="1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Castravelli</a:t>
            </a:r>
            <a: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​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75" b="1" kern="1200" dirty="0">
                <a:latin typeface="+mj-lt"/>
              </a:rPr>
              <a:t> </a:t>
            </a:r>
            <a:r>
              <a:rPr lang="en-US" sz="975" b="0" kern="1200" dirty="0">
                <a:latin typeface="+mn-lt"/>
              </a:rPr>
              <a:t>President</a:t>
            </a: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2338496" y="1981047"/>
            <a:ext cx="1406434" cy="393803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rgbClr val="000000"/>
                </a:solidFill>
                <a:latin typeface="Tw Cen MT Condensed" panose="020B0606020104020203" pitchFamily="34" charset="0"/>
              </a:rPr>
              <a:t>Roger Lam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75" i="0" dirty="0">
                <a:solidFill>
                  <a:prstClr val="black"/>
                </a:solidFill>
                <a:effectLst/>
                <a:latin typeface="Tw Cen MT Condensed" panose="020B0606020104020203" pitchFamily="34" charset="0"/>
              </a:rPr>
              <a:t>Information Technology</a:t>
            </a: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0" name="Rectangle 19" descr="Hierarchy Level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062827" y="2590801"/>
            <a:ext cx="891000" cy="65848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Marie Josee </a:t>
            </a:r>
            <a:r>
              <a:rPr lang="en-US" sz="1050" b="1" i="0" dirty="0">
                <a:solidFill>
                  <a:prstClr val="black"/>
                </a:solidFill>
                <a:effectLst/>
                <a:latin typeface="+mj-lt"/>
              </a:rPr>
              <a:t>Gelinas</a:t>
            </a:r>
            <a: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​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75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 Membership</a:t>
            </a:r>
          </a:p>
        </p:txBody>
      </p:sp>
      <p:sp>
        <p:nvSpPr>
          <p:cNvPr id="22" name="Rectangle 21" descr="Hierarchy Level 2 Item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4074563" y="2637999"/>
            <a:ext cx="891000" cy="5052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Deanne Hall-Habeeb</a:t>
            </a:r>
            <a:br>
              <a:rPr lang="en-US" sz="975" kern="1200" dirty="0">
                <a:latin typeface="+mj-lt"/>
              </a:rPr>
            </a:b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Art Show</a:t>
            </a: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5086297" y="2625300"/>
            <a:ext cx="779136" cy="5814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Lianne </a:t>
            </a:r>
            <a:r>
              <a:rPr lang="en-US" sz="1050" b="1" kern="1200" dirty="0" err="1">
                <a:solidFill>
                  <a:prstClr val="black"/>
                </a:solidFill>
                <a:latin typeface="+mj-lt"/>
                <a:ea typeface="+mn-ea"/>
                <a:cs typeface="+mn-cs"/>
              </a:rPr>
              <a:t>Castravelli</a:t>
            </a:r>
            <a:endParaRPr lang="en-US" sz="1050" b="1" kern="1200" dirty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Hospitality</a:t>
            </a: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6001021" y="2637999"/>
            <a:ext cx="683767" cy="5052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 err="1">
                <a:latin typeface="+mj-lt"/>
              </a:rPr>
              <a:t>Lavi</a:t>
            </a:r>
            <a:r>
              <a:rPr lang="en-US" sz="1050" b="1" kern="1200" dirty="0">
                <a:latin typeface="+mj-lt"/>
              </a:rPr>
              <a:t> </a:t>
            </a:r>
            <a:r>
              <a:rPr lang="en-US" sz="1050" b="1" kern="1200" dirty="0" err="1">
                <a:latin typeface="+mj-lt"/>
              </a:rPr>
              <a:t>Picu</a:t>
            </a:r>
            <a:br>
              <a:rPr lang="en-US" sz="975" kern="1200" dirty="0">
                <a:latin typeface="+mj-lt"/>
              </a:rPr>
            </a:b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Charity</a:t>
            </a:r>
          </a:p>
        </p:txBody>
      </p:sp>
      <p:sp>
        <p:nvSpPr>
          <p:cNvPr id="30" name="Rectangle 29" descr="Hierarchy Level 2 Item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7934325" y="2609851"/>
            <a:ext cx="976577" cy="51435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Andriana Balaban</a:t>
            </a:r>
            <a:br>
              <a:rPr lang="en-US" sz="1050" kern="1200" dirty="0">
                <a:latin typeface="+mj-lt"/>
              </a:rPr>
            </a:b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Publicity</a:t>
            </a:r>
          </a:p>
        </p:txBody>
      </p:sp>
      <p:cxnSp>
        <p:nvCxnSpPr>
          <p:cNvPr id="102" name="Straight Connector 101" descr="Connector Line">
            <a:extLst>
              <a:ext uri="{FF2B5EF4-FFF2-40B4-BE49-F238E27FC236}">
                <a16:creationId xmlns:a16="http://schemas.microsoft.com/office/drawing/2014/main" id="{E2D21EE2-D070-4DA0-A1AD-9C1E88D9194D}"/>
              </a:ext>
            </a:extLst>
          </p:cNvPr>
          <p:cNvCxnSpPr>
            <a:cxnSpLocks/>
          </p:cNvCxnSpPr>
          <p:nvPr/>
        </p:nvCxnSpPr>
        <p:spPr>
          <a:xfrm>
            <a:off x="4278762" y="3630500"/>
            <a:ext cx="0" cy="8974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 descr="Connector Line">
            <a:extLst>
              <a:ext uri="{FF2B5EF4-FFF2-40B4-BE49-F238E27FC236}">
                <a16:creationId xmlns:a16="http://schemas.microsoft.com/office/drawing/2014/main" id="{21A1A5B2-BDF8-4C24-8AF8-C28C03D465D2}"/>
              </a:ext>
            </a:extLst>
          </p:cNvPr>
          <p:cNvCxnSpPr>
            <a:cxnSpLocks/>
          </p:cNvCxnSpPr>
          <p:nvPr/>
        </p:nvCxnSpPr>
        <p:spPr>
          <a:xfrm>
            <a:off x="6200633" y="3630500"/>
            <a:ext cx="0" cy="8974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 descr="Hierarchy Sub Level">
            <a:extLst>
              <a:ext uri="{FF2B5EF4-FFF2-40B4-BE49-F238E27FC236}">
                <a16:creationId xmlns:a16="http://schemas.microsoft.com/office/drawing/2014/main" id="{48EB5BFA-4F1C-410E-AEA7-6CEBC4D685C3}"/>
              </a:ext>
            </a:extLst>
          </p:cNvPr>
          <p:cNvSpPr/>
          <p:nvPr/>
        </p:nvSpPr>
        <p:spPr>
          <a:xfrm>
            <a:off x="8119335" y="4741834"/>
            <a:ext cx="876480" cy="518491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​</a:t>
            </a:r>
          </a:p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i="0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Camila Ordonez</a:t>
            </a:r>
          </a:p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dirty="0">
                <a:solidFill>
                  <a:srgbClr val="000000"/>
                </a:solidFill>
                <a:latin typeface="Tw Cen MT" panose="020B0602020104020603" pitchFamily="34" charset="0"/>
              </a:rPr>
              <a:t>Member Services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Rectangle 4" descr="Hierarchy Sub Level">
            <a:extLst>
              <a:ext uri="{FF2B5EF4-FFF2-40B4-BE49-F238E27FC236}">
                <a16:creationId xmlns:a16="http://schemas.microsoft.com/office/drawing/2014/main" id="{2A9BDB24-2CC9-4030-944A-806F110EFDF1}"/>
              </a:ext>
            </a:extLst>
          </p:cNvPr>
          <p:cNvSpPr/>
          <p:nvPr/>
        </p:nvSpPr>
        <p:spPr>
          <a:xfrm>
            <a:off x="5646421" y="1959578"/>
            <a:ext cx="1419901" cy="40817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900" b="1" dirty="0">
                <a:solidFill>
                  <a:srgbClr val="000000"/>
                </a:solidFill>
                <a:latin typeface="Tw Cen MT" panose="020B0602020104020603" pitchFamily="34" charset="0"/>
              </a:rPr>
              <a:t>Marlene Legault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75" b="0" dirty="0">
                <a:solidFill>
                  <a:prstClr val="black"/>
                </a:solidFill>
                <a:latin typeface="Tw Cen MT Condensed" panose="020B0606020104020203" pitchFamily="34" charset="0"/>
              </a:rPr>
              <a:t>Fundraising and Grants Chairperson</a:t>
            </a: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" name="Rectangle 11" descr="Hierarchy Level 2 Item 1">
            <a:extLst>
              <a:ext uri="{FF2B5EF4-FFF2-40B4-BE49-F238E27FC236}">
                <a16:creationId xmlns:a16="http://schemas.microsoft.com/office/drawing/2014/main" id="{65A37B95-E2BD-42EE-B2B3-ECBF2C667882}"/>
              </a:ext>
            </a:extLst>
          </p:cNvPr>
          <p:cNvSpPr/>
          <p:nvPr/>
        </p:nvSpPr>
        <p:spPr>
          <a:xfrm>
            <a:off x="2093658" y="2595470"/>
            <a:ext cx="891000" cy="4798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75" b="1" kern="1200" dirty="0"/>
              <a:t>(Open)</a:t>
            </a:r>
            <a:br>
              <a:rPr lang="en-US" sz="975" b="1" kern="1200" dirty="0"/>
            </a:b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Secretary</a:t>
            </a:r>
          </a:p>
        </p:txBody>
      </p:sp>
      <p:sp>
        <p:nvSpPr>
          <p:cNvPr id="13" name="Rectangle 12" descr="Hierarchy Level 2 Item 1">
            <a:extLst>
              <a:ext uri="{FF2B5EF4-FFF2-40B4-BE49-F238E27FC236}">
                <a16:creationId xmlns:a16="http://schemas.microsoft.com/office/drawing/2014/main" id="{E9443049-B79E-4452-813D-CA1E1CC09AE3}"/>
              </a:ext>
            </a:extLst>
          </p:cNvPr>
          <p:cNvSpPr/>
          <p:nvPr/>
        </p:nvSpPr>
        <p:spPr>
          <a:xfrm>
            <a:off x="1119726" y="2612599"/>
            <a:ext cx="891000" cy="5020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Shelley Morgan</a:t>
            </a:r>
            <a:br>
              <a:rPr lang="en-US" sz="975" kern="1200" dirty="0"/>
            </a:br>
            <a:r>
              <a:rPr lang="en-US" sz="975" kern="1200" dirty="0"/>
              <a:t>Interim </a:t>
            </a: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Treasurer</a:t>
            </a:r>
          </a:p>
        </p:txBody>
      </p:sp>
      <p:sp>
        <p:nvSpPr>
          <p:cNvPr id="14" name="Rectangle 13" descr="Hierarchy Level 2 Item 1">
            <a:extLst>
              <a:ext uri="{FF2B5EF4-FFF2-40B4-BE49-F238E27FC236}">
                <a16:creationId xmlns:a16="http://schemas.microsoft.com/office/drawing/2014/main" id="{AE77C921-2F5C-469C-8074-46C0FAF2E8CE}"/>
              </a:ext>
            </a:extLst>
          </p:cNvPr>
          <p:cNvSpPr/>
          <p:nvPr/>
        </p:nvSpPr>
        <p:spPr>
          <a:xfrm>
            <a:off x="116426" y="2625299"/>
            <a:ext cx="891000" cy="45445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(Open)</a:t>
            </a:r>
            <a:br>
              <a:rPr lang="en-US" sz="975" kern="1200" dirty="0"/>
            </a:br>
            <a:r>
              <a:rPr lang="en-US" sz="975" b="0" kern="1200" dirty="0">
                <a:solidFill>
                  <a:prstClr val="black"/>
                </a:solidFill>
                <a:ea typeface="+mn-ea"/>
                <a:cs typeface="+mn-cs"/>
              </a:rPr>
              <a:t>Vice President</a:t>
            </a:r>
          </a:p>
        </p:txBody>
      </p:sp>
      <p:sp>
        <p:nvSpPr>
          <p:cNvPr id="43" name="Rectangle 42" descr="Hierarchy Level 2 Item 4">
            <a:extLst>
              <a:ext uri="{FF2B5EF4-FFF2-40B4-BE49-F238E27FC236}">
                <a16:creationId xmlns:a16="http://schemas.microsoft.com/office/drawing/2014/main" id="{902F596F-DEEE-4214-9E65-C306E7D41410}"/>
              </a:ext>
            </a:extLst>
          </p:cNvPr>
          <p:cNvSpPr/>
          <p:nvPr/>
        </p:nvSpPr>
        <p:spPr>
          <a:xfrm>
            <a:off x="6838951" y="2625299"/>
            <a:ext cx="1007333" cy="50525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4000" tIns="81000" rIns="54000" bIns="0" numCol="1" spcCol="1270" anchor="t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latin typeface="+mj-lt"/>
              </a:rPr>
              <a:t>Linda Van </a:t>
            </a:r>
            <a:r>
              <a:rPr lang="en-US" sz="1050" b="1" kern="1200" dirty="0" err="1">
                <a:latin typeface="+mj-lt"/>
              </a:rPr>
              <a:t>Inwegen</a:t>
            </a:r>
            <a:br>
              <a:rPr lang="en-US" sz="975" kern="1200" dirty="0">
                <a:latin typeface="+mj-lt"/>
              </a:rPr>
            </a:br>
            <a:r>
              <a:rPr lang="en-US" sz="975" kern="1200" dirty="0">
                <a:solidFill>
                  <a:prstClr val="black"/>
                </a:solidFill>
                <a:latin typeface="+mj-lt"/>
              </a:rPr>
              <a:t>Marketing &amp; Branding</a:t>
            </a: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2D0E4DE-4160-47AE-A5F7-51712E0E2255}"/>
              </a:ext>
            </a:extLst>
          </p:cNvPr>
          <p:cNvSpPr/>
          <p:nvPr/>
        </p:nvSpPr>
        <p:spPr>
          <a:xfrm flipH="1">
            <a:off x="647700" y="5695950"/>
            <a:ext cx="317500" cy="17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AE0E52-FD9F-46DC-8962-CF52D9BE915E}"/>
              </a:ext>
            </a:extLst>
          </p:cNvPr>
          <p:cNvSpPr/>
          <p:nvPr/>
        </p:nvSpPr>
        <p:spPr>
          <a:xfrm flipH="1">
            <a:off x="1841498" y="5683251"/>
            <a:ext cx="317500" cy="1651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968BFA7-054D-4A73-B305-3B6DBFF718C6}"/>
              </a:ext>
            </a:extLst>
          </p:cNvPr>
          <p:cNvSpPr/>
          <p:nvPr/>
        </p:nvSpPr>
        <p:spPr>
          <a:xfrm flipH="1">
            <a:off x="3365500" y="5657850"/>
            <a:ext cx="317500" cy="1778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6E4747-26E4-4A52-A2A9-32B25124EE47}"/>
              </a:ext>
            </a:extLst>
          </p:cNvPr>
          <p:cNvSpPr/>
          <p:nvPr/>
        </p:nvSpPr>
        <p:spPr>
          <a:xfrm flipH="1">
            <a:off x="5016500" y="5645149"/>
            <a:ext cx="317500" cy="17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6400D1-B8C7-4E9B-93E2-C717E1ACFAC7}"/>
              </a:ext>
            </a:extLst>
          </p:cNvPr>
          <p:cNvSpPr txBox="1"/>
          <p:nvPr/>
        </p:nvSpPr>
        <p:spPr>
          <a:xfrm>
            <a:off x="970231" y="5661205"/>
            <a:ext cx="6937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Officer</a:t>
            </a:r>
            <a:endParaRPr lang="en-CA" sz="135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F7DA99A-04BB-47AD-BB1F-C41820EE9505}"/>
              </a:ext>
            </a:extLst>
          </p:cNvPr>
          <p:cNvSpPr txBox="1"/>
          <p:nvPr/>
        </p:nvSpPr>
        <p:spPr>
          <a:xfrm>
            <a:off x="2159000" y="5621427"/>
            <a:ext cx="10267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Chairperson</a:t>
            </a:r>
            <a:endParaRPr lang="en-CA" sz="135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6E20579-AE4D-46C6-A904-16E36657D2F7}"/>
              </a:ext>
            </a:extLst>
          </p:cNvPr>
          <p:cNvSpPr txBox="1"/>
          <p:nvPr/>
        </p:nvSpPr>
        <p:spPr>
          <a:xfrm>
            <a:off x="3681323" y="5619750"/>
            <a:ext cx="12354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Support Staff</a:t>
            </a:r>
            <a:endParaRPr lang="en-CA" sz="135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8BA23EE-956E-41CB-9031-87A9F41E9F5F}"/>
              </a:ext>
            </a:extLst>
          </p:cNvPr>
          <p:cNvSpPr txBox="1"/>
          <p:nvPr/>
        </p:nvSpPr>
        <p:spPr>
          <a:xfrm>
            <a:off x="5346700" y="5608728"/>
            <a:ext cx="9131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Committee </a:t>
            </a:r>
            <a:endParaRPr lang="en-CA" sz="1350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484D55A-7C4F-44FE-9B06-AA891D8E02A2}"/>
              </a:ext>
            </a:extLst>
          </p:cNvPr>
          <p:cNvSpPr/>
          <p:nvPr/>
        </p:nvSpPr>
        <p:spPr>
          <a:xfrm>
            <a:off x="4225926" y="3270250"/>
            <a:ext cx="681799" cy="2476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Acquisition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67715E4-E050-4F28-9010-1690E5870F22}"/>
              </a:ext>
            </a:extLst>
          </p:cNvPr>
          <p:cNvSpPr/>
          <p:nvPr/>
        </p:nvSpPr>
        <p:spPr>
          <a:xfrm>
            <a:off x="4225926" y="3654426"/>
            <a:ext cx="690860" cy="2413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Hanging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5886631-76B7-4CC1-BC5F-4287B2D26C6B}"/>
              </a:ext>
            </a:extLst>
          </p:cNvPr>
          <p:cNvSpPr/>
          <p:nvPr/>
        </p:nvSpPr>
        <p:spPr>
          <a:xfrm>
            <a:off x="4244251" y="4068765"/>
            <a:ext cx="791095" cy="2023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Vernissage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4E949E0-6852-4FC9-AD33-B9D8CAD2EAFA}"/>
              </a:ext>
            </a:extLst>
          </p:cNvPr>
          <p:cNvSpPr/>
          <p:nvPr/>
        </p:nvSpPr>
        <p:spPr>
          <a:xfrm>
            <a:off x="4203701" y="4470402"/>
            <a:ext cx="812799" cy="3174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Judging &amp; Awards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F37EE35-9CCB-4BF7-8569-4183C782E88B}"/>
              </a:ext>
            </a:extLst>
          </p:cNvPr>
          <p:cNvSpPr/>
          <p:nvPr/>
        </p:nvSpPr>
        <p:spPr>
          <a:xfrm>
            <a:off x="8119335" y="3278187"/>
            <a:ext cx="841374" cy="4445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Elaine </a:t>
            </a:r>
            <a:r>
              <a:rPr lang="en-US" sz="900" b="1" dirty="0" err="1">
                <a:solidFill>
                  <a:schemeClr val="tx1"/>
                </a:solidFill>
              </a:rPr>
              <a:t>Bacal</a:t>
            </a:r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Newsletter and Blog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CE7FA14-342D-4CBF-AEEE-E7D32EF4AF8E}"/>
              </a:ext>
            </a:extLst>
          </p:cNvPr>
          <p:cNvSpPr/>
          <p:nvPr/>
        </p:nvSpPr>
        <p:spPr>
          <a:xfrm>
            <a:off x="8114404" y="3849445"/>
            <a:ext cx="857249" cy="73025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Kacey San Diego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Social Media Coordinators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19F4691-5CE5-4219-9237-0F54A0F0D8C3}"/>
              </a:ext>
            </a:extLst>
          </p:cNvPr>
          <p:cNvSpPr/>
          <p:nvPr/>
        </p:nvSpPr>
        <p:spPr>
          <a:xfrm>
            <a:off x="6160787" y="3275349"/>
            <a:ext cx="734651" cy="2984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Community Outreach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4F8882A-3FB6-4509-A617-C3EAA72046DF}"/>
              </a:ext>
            </a:extLst>
          </p:cNvPr>
          <p:cNvSpPr/>
          <p:nvPr/>
        </p:nvSpPr>
        <p:spPr>
          <a:xfrm>
            <a:off x="6172201" y="3730948"/>
            <a:ext cx="753512" cy="3492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Charity Partnerships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CFC7045-DD9E-45B7-ACA8-500591D428E6}"/>
              </a:ext>
            </a:extLst>
          </p:cNvPr>
          <p:cNvSpPr/>
          <p:nvPr/>
        </p:nvSpPr>
        <p:spPr>
          <a:xfrm>
            <a:off x="381002" y="3206751"/>
            <a:ext cx="904096" cy="4425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Educational Activities*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195AAA6-ADE7-4628-8B69-82FBBBB5B0EC}"/>
              </a:ext>
            </a:extLst>
          </p:cNvPr>
          <p:cNvSpPr/>
          <p:nvPr/>
        </p:nvSpPr>
        <p:spPr>
          <a:xfrm>
            <a:off x="378478" y="3730948"/>
            <a:ext cx="941475" cy="3776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Event Entertainment**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195" name="Straight Connector 194" descr="Connector Line">
            <a:extLst>
              <a:ext uri="{FF2B5EF4-FFF2-40B4-BE49-F238E27FC236}">
                <a16:creationId xmlns:a16="http://schemas.microsoft.com/office/drawing/2014/main" id="{E579954F-DEA5-4A36-AA07-77A256B25C30}"/>
              </a:ext>
            </a:extLst>
          </p:cNvPr>
          <p:cNvCxnSpPr>
            <a:cxnSpLocks/>
          </p:cNvCxnSpPr>
          <p:nvPr/>
        </p:nvCxnSpPr>
        <p:spPr>
          <a:xfrm flipH="1">
            <a:off x="6172201" y="3517900"/>
            <a:ext cx="127001" cy="635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3BA3F81-5FE2-46DC-8F02-4FB94E4DC051}"/>
              </a:ext>
            </a:extLst>
          </p:cNvPr>
          <p:cNvSpPr/>
          <p:nvPr/>
        </p:nvSpPr>
        <p:spPr>
          <a:xfrm>
            <a:off x="3039226" y="3387303"/>
            <a:ext cx="904097" cy="60535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Anny Kazanjian 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Cultural Outings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B45AD9FD-8E53-4EF1-AB50-6196FBAEEAB5}"/>
              </a:ext>
            </a:extLst>
          </p:cNvPr>
          <p:cNvSpPr txBox="1"/>
          <p:nvPr/>
        </p:nvSpPr>
        <p:spPr>
          <a:xfrm>
            <a:off x="115157" y="4195496"/>
            <a:ext cx="32634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*Includes: Lecture Series, Webinars, Workshops, Courses</a:t>
            </a:r>
            <a:endParaRPr lang="en-CA" sz="1050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CE257F1-48E4-480A-846A-89A28E4253E4}"/>
              </a:ext>
            </a:extLst>
          </p:cNvPr>
          <p:cNvSpPr txBox="1"/>
          <p:nvPr/>
        </p:nvSpPr>
        <p:spPr>
          <a:xfrm>
            <a:off x="54846" y="4398335"/>
            <a:ext cx="39964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**Includes: Performers, Auctions, Prizes for Quizzes, Games, and Raffles</a:t>
            </a:r>
            <a:endParaRPr lang="en-CA" sz="105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E4FA277-F724-4CCD-9EC9-433AB44D1310}"/>
              </a:ext>
            </a:extLst>
          </p:cNvPr>
          <p:cNvCxnSpPr>
            <a:cxnSpLocks/>
          </p:cNvCxnSpPr>
          <p:nvPr/>
        </p:nvCxnSpPr>
        <p:spPr>
          <a:xfrm flipH="1">
            <a:off x="5360620" y="1794663"/>
            <a:ext cx="3470" cy="681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F87092-95EF-464F-9B39-91966F6403F1}"/>
              </a:ext>
            </a:extLst>
          </p:cNvPr>
          <p:cNvCxnSpPr/>
          <p:nvPr/>
        </p:nvCxnSpPr>
        <p:spPr>
          <a:xfrm>
            <a:off x="4457700" y="17811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4118243-FAE9-4B37-8BFD-1595714188B7}"/>
              </a:ext>
            </a:extLst>
          </p:cNvPr>
          <p:cNvCxnSpPr>
            <a:cxnSpLocks/>
          </p:cNvCxnSpPr>
          <p:nvPr/>
        </p:nvCxnSpPr>
        <p:spPr>
          <a:xfrm>
            <a:off x="3214816" y="1794663"/>
            <a:ext cx="0" cy="1863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83F10C-F65D-4AF0-8BB3-CC59ACFE13A6}"/>
              </a:ext>
            </a:extLst>
          </p:cNvPr>
          <p:cNvCxnSpPr>
            <a:cxnSpLocks/>
          </p:cNvCxnSpPr>
          <p:nvPr/>
        </p:nvCxnSpPr>
        <p:spPr>
          <a:xfrm>
            <a:off x="485775" y="2447925"/>
            <a:ext cx="8029665" cy="134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F55A73B-E8FD-42AB-A392-593CCE60A48E}"/>
              </a:ext>
            </a:extLst>
          </p:cNvPr>
          <p:cNvCxnSpPr>
            <a:cxnSpLocks/>
          </p:cNvCxnSpPr>
          <p:nvPr/>
        </p:nvCxnSpPr>
        <p:spPr>
          <a:xfrm>
            <a:off x="487172" y="2432838"/>
            <a:ext cx="0" cy="177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2FB0DBE-CC48-44C8-AC25-F6DE55322847}"/>
              </a:ext>
            </a:extLst>
          </p:cNvPr>
          <p:cNvCxnSpPr>
            <a:cxnSpLocks/>
          </p:cNvCxnSpPr>
          <p:nvPr/>
        </p:nvCxnSpPr>
        <p:spPr>
          <a:xfrm>
            <a:off x="1562100" y="2447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B393FD3-A67D-4C5F-9727-8968037A6764}"/>
              </a:ext>
            </a:extLst>
          </p:cNvPr>
          <p:cNvCxnSpPr>
            <a:cxnSpLocks/>
          </p:cNvCxnSpPr>
          <p:nvPr/>
        </p:nvCxnSpPr>
        <p:spPr>
          <a:xfrm>
            <a:off x="2462657" y="2442363"/>
            <a:ext cx="0" cy="1579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CAF04DE-F2E7-4BB2-AC30-EB86D04C0D9F}"/>
              </a:ext>
            </a:extLst>
          </p:cNvPr>
          <p:cNvCxnSpPr>
            <a:cxnSpLocks/>
          </p:cNvCxnSpPr>
          <p:nvPr/>
        </p:nvCxnSpPr>
        <p:spPr>
          <a:xfrm>
            <a:off x="3419475" y="2447925"/>
            <a:ext cx="0" cy="142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75C19E75-14B6-4D03-8A5A-CF953071719A}"/>
              </a:ext>
            </a:extLst>
          </p:cNvPr>
          <p:cNvCxnSpPr>
            <a:cxnSpLocks/>
          </p:cNvCxnSpPr>
          <p:nvPr/>
        </p:nvCxnSpPr>
        <p:spPr>
          <a:xfrm>
            <a:off x="5467351" y="2468137"/>
            <a:ext cx="0" cy="151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95DF1B2-057E-453E-9C50-E1DE97D1A4FC}"/>
              </a:ext>
            </a:extLst>
          </p:cNvPr>
          <p:cNvCxnSpPr>
            <a:cxnSpLocks/>
          </p:cNvCxnSpPr>
          <p:nvPr/>
        </p:nvCxnSpPr>
        <p:spPr>
          <a:xfrm>
            <a:off x="4443857" y="2442363"/>
            <a:ext cx="0" cy="1829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31B2B7D-4824-4DAE-A3D1-A9B598F9B03E}"/>
              </a:ext>
            </a:extLst>
          </p:cNvPr>
          <p:cNvCxnSpPr>
            <a:cxnSpLocks/>
          </p:cNvCxnSpPr>
          <p:nvPr/>
        </p:nvCxnSpPr>
        <p:spPr>
          <a:xfrm>
            <a:off x="6319124" y="2468137"/>
            <a:ext cx="0" cy="1647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71169E9-6CDE-4325-A8C2-1C709DB466C4}"/>
              </a:ext>
            </a:extLst>
          </p:cNvPr>
          <p:cNvCxnSpPr>
            <a:cxnSpLocks/>
          </p:cNvCxnSpPr>
          <p:nvPr/>
        </p:nvCxnSpPr>
        <p:spPr>
          <a:xfrm>
            <a:off x="7342617" y="2461413"/>
            <a:ext cx="0" cy="1484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E470E87-C1C8-47D5-8BE6-B222694E5E71}"/>
              </a:ext>
            </a:extLst>
          </p:cNvPr>
          <p:cNvCxnSpPr>
            <a:cxnSpLocks/>
          </p:cNvCxnSpPr>
          <p:nvPr/>
        </p:nvCxnSpPr>
        <p:spPr>
          <a:xfrm>
            <a:off x="8501507" y="2470938"/>
            <a:ext cx="0" cy="119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685726B-002C-41D5-A42B-8C52CBEB99F3}"/>
              </a:ext>
            </a:extLst>
          </p:cNvPr>
          <p:cNvCxnSpPr>
            <a:cxnSpLocks/>
          </p:cNvCxnSpPr>
          <p:nvPr/>
        </p:nvCxnSpPr>
        <p:spPr>
          <a:xfrm>
            <a:off x="247650" y="3095625"/>
            <a:ext cx="0" cy="9239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AF04117-FB6B-4496-A688-F47B28E827A2}"/>
              </a:ext>
            </a:extLst>
          </p:cNvPr>
          <p:cNvCxnSpPr>
            <a:cxnSpLocks/>
          </p:cNvCxnSpPr>
          <p:nvPr/>
        </p:nvCxnSpPr>
        <p:spPr>
          <a:xfrm>
            <a:off x="3491274" y="3260726"/>
            <a:ext cx="1" cy="1265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8008182-A10A-4BDD-A929-8F3EE9CE1279}"/>
              </a:ext>
            </a:extLst>
          </p:cNvPr>
          <p:cNvCxnSpPr>
            <a:cxnSpLocks/>
          </p:cNvCxnSpPr>
          <p:nvPr/>
        </p:nvCxnSpPr>
        <p:spPr>
          <a:xfrm>
            <a:off x="4105275" y="3143250"/>
            <a:ext cx="0" cy="19872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3177F76-24FB-435C-B41F-303AD0A4694A}"/>
              </a:ext>
            </a:extLst>
          </p:cNvPr>
          <p:cNvCxnSpPr>
            <a:cxnSpLocks/>
          </p:cNvCxnSpPr>
          <p:nvPr/>
        </p:nvCxnSpPr>
        <p:spPr>
          <a:xfrm flipH="1">
            <a:off x="6025025" y="3143250"/>
            <a:ext cx="9062" cy="7765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93F806A2-9E2F-4266-950D-7397D30FD039}"/>
              </a:ext>
            </a:extLst>
          </p:cNvPr>
          <p:cNvCxnSpPr>
            <a:cxnSpLocks/>
          </p:cNvCxnSpPr>
          <p:nvPr/>
        </p:nvCxnSpPr>
        <p:spPr>
          <a:xfrm flipH="1">
            <a:off x="7912627" y="3133725"/>
            <a:ext cx="21700" cy="178450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0B7FD08-2F13-4116-86DE-CF4AC56312C2}"/>
              </a:ext>
            </a:extLst>
          </p:cNvPr>
          <p:cNvCxnSpPr/>
          <p:nvPr/>
        </p:nvCxnSpPr>
        <p:spPr>
          <a:xfrm>
            <a:off x="247650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0DC28707-E747-469F-8636-03D7C28B8432}"/>
              </a:ext>
            </a:extLst>
          </p:cNvPr>
          <p:cNvCxnSpPr>
            <a:cxnSpLocks/>
            <a:endCxn id="192" idx="1"/>
          </p:cNvCxnSpPr>
          <p:nvPr/>
        </p:nvCxnSpPr>
        <p:spPr>
          <a:xfrm>
            <a:off x="247650" y="3428043"/>
            <a:ext cx="1333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22AAD4E-8BD8-4418-AA53-2947B7E99AEA}"/>
              </a:ext>
            </a:extLst>
          </p:cNvPr>
          <p:cNvCxnSpPr>
            <a:cxnSpLocks/>
          </p:cNvCxnSpPr>
          <p:nvPr/>
        </p:nvCxnSpPr>
        <p:spPr>
          <a:xfrm>
            <a:off x="247650" y="4010027"/>
            <a:ext cx="1428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7F56113-42F6-4004-A08B-587BA38A6E06}"/>
              </a:ext>
            </a:extLst>
          </p:cNvPr>
          <p:cNvCxnSpPr>
            <a:cxnSpLocks/>
            <a:endCxn id="113" idx="1"/>
          </p:cNvCxnSpPr>
          <p:nvPr/>
        </p:nvCxnSpPr>
        <p:spPr>
          <a:xfrm>
            <a:off x="4105275" y="3390901"/>
            <a:ext cx="120651" cy="31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EEE5B5E-E3FD-46B6-BD5B-7E28BB29552E}"/>
              </a:ext>
            </a:extLst>
          </p:cNvPr>
          <p:cNvCxnSpPr>
            <a:cxnSpLocks/>
            <a:endCxn id="117" idx="1"/>
          </p:cNvCxnSpPr>
          <p:nvPr/>
        </p:nvCxnSpPr>
        <p:spPr>
          <a:xfrm>
            <a:off x="4111528" y="3765550"/>
            <a:ext cx="114398" cy="95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E5999BD7-1CE3-4031-8113-3D56FDE120B8}"/>
              </a:ext>
            </a:extLst>
          </p:cNvPr>
          <p:cNvCxnSpPr>
            <a:cxnSpLocks/>
            <a:endCxn id="119" idx="1"/>
          </p:cNvCxnSpPr>
          <p:nvPr/>
        </p:nvCxnSpPr>
        <p:spPr>
          <a:xfrm flipV="1">
            <a:off x="4113903" y="4169964"/>
            <a:ext cx="130348" cy="19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C271478F-A230-470F-8C49-FED44858D610}"/>
              </a:ext>
            </a:extLst>
          </p:cNvPr>
          <p:cNvCxnSpPr>
            <a:cxnSpLocks/>
          </p:cNvCxnSpPr>
          <p:nvPr/>
        </p:nvCxnSpPr>
        <p:spPr>
          <a:xfrm>
            <a:off x="6025025" y="3457912"/>
            <a:ext cx="11747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5F283F3-34FD-4AC6-9EDA-0B63ED1B7106}"/>
              </a:ext>
            </a:extLst>
          </p:cNvPr>
          <p:cNvCxnSpPr>
            <a:cxnSpLocks/>
          </p:cNvCxnSpPr>
          <p:nvPr/>
        </p:nvCxnSpPr>
        <p:spPr>
          <a:xfrm>
            <a:off x="4105275" y="4676776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21CA1C4-19DA-4977-B524-0C96D435632A}"/>
              </a:ext>
            </a:extLst>
          </p:cNvPr>
          <p:cNvCxnSpPr>
            <a:cxnSpLocks/>
            <a:endCxn id="155" idx="1"/>
          </p:cNvCxnSpPr>
          <p:nvPr/>
        </p:nvCxnSpPr>
        <p:spPr>
          <a:xfrm flipV="1">
            <a:off x="7912627" y="4214570"/>
            <a:ext cx="201777" cy="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AC9780B-58A7-480A-9D4F-953C961426FD}"/>
              </a:ext>
            </a:extLst>
          </p:cNvPr>
          <p:cNvCxnSpPr>
            <a:cxnSpLocks/>
          </p:cNvCxnSpPr>
          <p:nvPr/>
        </p:nvCxnSpPr>
        <p:spPr>
          <a:xfrm>
            <a:off x="7934325" y="3498587"/>
            <a:ext cx="18007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4EA32CBD-230B-433E-841D-ADB6A7522CA6}"/>
              </a:ext>
            </a:extLst>
          </p:cNvPr>
          <p:cNvCxnSpPr>
            <a:cxnSpLocks/>
            <a:endCxn id="180" idx="1"/>
          </p:cNvCxnSpPr>
          <p:nvPr/>
        </p:nvCxnSpPr>
        <p:spPr>
          <a:xfrm>
            <a:off x="6024588" y="3902400"/>
            <a:ext cx="147613" cy="31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CC6CC1CC-0BDA-4828-985E-801DFE15F7FC}"/>
              </a:ext>
            </a:extLst>
          </p:cNvPr>
          <p:cNvSpPr/>
          <p:nvPr/>
        </p:nvSpPr>
        <p:spPr>
          <a:xfrm>
            <a:off x="7066322" y="3260727"/>
            <a:ext cx="753512" cy="82549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900" b="1" i="0" dirty="0">
                <a:solidFill>
                  <a:srgbClr val="000000"/>
                </a:solidFill>
                <a:effectLst/>
                <a:latin typeface="Tw Cen MT" panose="020B0602020104020603" pitchFamily="34" charset="0"/>
              </a:rPr>
              <a:t>John Hislop</a:t>
            </a:r>
            <a:r>
              <a:rPr lang="en-US" sz="90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​</a:t>
            </a:r>
            <a:br>
              <a:rPr lang="en-US" sz="100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00" b="0" kern="1200" dirty="0">
                <a:solidFill>
                  <a:prstClr val="black"/>
                </a:solidFill>
                <a:ea typeface="+mn-ea"/>
                <a:cs typeface="+mn-cs"/>
              </a:rPr>
              <a:t>Branding Support Services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5A0B4D5-8442-4C28-A17B-490D0E1A95F5}"/>
              </a:ext>
            </a:extLst>
          </p:cNvPr>
          <p:cNvCxnSpPr>
            <a:cxnSpLocks/>
          </p:cNvCxnSpPr>
          <p:nvPr/>
        </p:nvCxnSpPr>
        <p:spPr>
          <a:xfrm>
            <a:off x="7386574" y="3133725"/>
            <a:ext cx="0" cy="12700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217BDA7-439E-42EB-B968-CED70A47F590}"/>
              </a:ext>
            </a:extLst>
          </p:cNvPr>
          <p:cNvCxnSpPr>
            <a:cxnSpLocks/>
          </p:cNvCxnSpPr>
          <p:nvPr/>
        </p:nvCxnSpPr>
        <p:spPr>
          <a:xfrm>
            <a:off x="7912627" y="4918229"/>
            <a:ext cx="20177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203D32E-AAD2-4F14-AFBD-5145528778A5}"/>
              </a:ext>
            </a:extLst>
          </p:cNvPr>
          <p:cNvCxnSpPr>
            <a:cxnSpLocks/>
          </p:cNvCxnSpPr>
          <p:nvPr/>
        </p:nvCxnSpPr>
        <p:spPr>
          <a:xfrm flipH="1">
            <a:off x="4105275" y="4651175"/>
            <a:ext cx="9842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 descr="Hierarchy Sub Level">
            <a:extLst>
              <a:ext uri="{FF2B5EF4-FFF2-40B4-BE49-F238E27FC236}">
                <a16:creationId xmlns:a16="http://schemas.microsoft.com/office/drawing/2014/main" id="{AB84D4DE-CAA2-418C-B509-10D16161B151}"/>
              </a:ext>
            </a:extLst>
          </p:cNvPr>
          <p:cNvSpPr/>
          <p:nvPr/>
        </p:nvSpPr>
        <p:spPr>
          <a:xfrm>
            <a:off x="3843142" y="1973950"/>
            <a:ext cx="1406434" cy="393803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lvl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rgbClr val="000000"/>
                </a:solidFill>
                <a:latin typeface="Tw Cen MT Condensed" panose="020B0606020104020203" pitchFamily="34" charset="0"/>
              </a:rPr>
              <a:t>Cara Marks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r>
              <a:rPr lang="en-US" sz="975" i="0" dirty="0">
                <a:solidFill>
                  <a:prstClr val="black"/>
                </a:solidFill>
                <a:effectLst/>
                <a:latin typeface="Tw Cen MT Condensed" panose="020B0606020104020203" pitchFamily="34" charset="0"/>
              </a:rPr>
              <a:t>Technical Specialist</a:t>
            </a: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BB57C724-4A2F-43CA-9BB2-C652A41ABE46}"/>
              </a:ext>
            </a:extLst>
          </p:cNvPr>
          <p:cNvCxnSpPr>
            <a:cxnSpLocks/>
          </p:cNvCxnSpPr>
          <p:nvPr/>
        </p:nvCxnSpPr>
        <p:spPr>
          <a:xfrm>
            <a:off x="4500607" y="1794663"/>
            <a:ext cx="0" cy="1620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 descr="Hierarchy Sub Level">
            <a:extLst>
              <a:ext uri="{FF2B5EF4-FFF2-40B4-BE49-F238E27FC236}">
                <a16:creationId xmlns:a16="http://schemas.microsoft.com/office/drawing/2014/main" id="{34FF6F6F-BCD1-4AEB-937D-4DF2719D092F}"/>
              </a:ext>
            </a:extLst>
          </p:cNvPr>
          <p:cNvSpPr/>
          <p:nvPr/>
        </p:nvSpPr>
        <p:spPr>
          <a:xfrm>
            <a:off x="4205750" y="4917411"/>
            <a:ext cx="1045522" cy="4261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191" tIns="6191" rIns="6191" bIns="6191" numCol="1" spcCol="1270" anchor="ctr" anchorCtr="0">
            <a:noAutofit/>
          </a:bodyPr>
          <a:lstStyle/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50" b="0" i="0" dirty="0">
              <a:solidFill>
                <a:srgbClr val="000000"/>
              </a:solidFill>
              <a:effectLst/>
              <a:latin typeface="Tw Cen MT Condensed" panose="020B0606020104020203" pitchFamily="34" charset="0"/>
            </a:endParaRPr>
          </a:p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Johanne </a:t>
            </a:r>
            <a:r>
              <a:rPr lang="en-US" sz="1050" b="1" i="0" dirty="0" err="1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  <a:t>Dussault</a:t>
            </a:r>
            <a:endParaRPr lang="en-US" sz="900" b="1" i="0" dirty="0">
              <a:solidFill>
                <a:srgbClr val="000000"/>
              </a:solidFill>
              <a:effectLst/>
              <a:latin typeface="Tw Cen MT" panose="020B0602020104020603" pitchFamily="34" charset="0"/>
            </a:endParaRPr>
          </a:p>
          <a:p>
            <a:pPr marL="0" lvl="0" indent="0" algn="ctr" defTabSz="4333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dirty="0">
                <a:solidFill>
                  <a:srgbClr val="000000"/>
                </a:solidFill>
                <a:latin typeface="Tw Cen MT" panose="020B0602020104020603" pitchFamily="34" charset="0"/>
              </a:rPr>
              <a:t>Committee Lead</a:t>
            </a:r>
            <a:br>
              <a:rPr lang="en-US" sz="1050" b="0" i="0" dirty="0">
                <a:solidFill>
                  <a:srgbClr val="000000"/>
                </a:solidFill>
                <a:effectLst/>
                <a:latin typeface="Tw Cen MT Condensed" panose="020B0606020104020203" pitchFamily="34" charset="0"/>
              </a:rPr>
            </a:br>
            <a:endParaRPr lang="en-US" sz="975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E6894A7-CAFE-4DD5-8175-C5AB8EEFEC8E}"/>
              </a:ext>
            </a:extLst>
          </p:cNvPr>
          <p:cNvCxnSpPr>
            <a:cxnSpLocks/>
            <a:stCxn id="101" idx="1"/>
          </p:cNvCxnSpPr>
          <p:nvPr/>
        </p:nvCxnSpPr>
        <p:spPr>
          <a:xfrm flipH="1">
            <a:off x="4113904" y="5130474"/>
            <a:ext cx="9184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3242AF5-7846-49C3-AF55-B636DB5DF27D}"/>
              </a:ext>
            </a:extLst>
          </p:cNvPr>
          <p:cNvCxnSpPr>
            <a:cxnSpLocks/>
          </p:cNvCxnSpPr>
          <p:nvPr/>
        </p:nvCxnSpPr>
        <p:spPr>
          <a:xfrm>
            <a:off x="6413697" y="1785138"/>
            <a:ext cx="0" cy="1715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561227_Simple organization chart_SL_V1.potx" id="{BF0B56FD-4542-4940-AB3A-4258140D9123}" vid="{248BCB92-82B6-4090-A1F0-4D4196AC21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4299E3-214B-4E80-8D30-578D4C9725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8D97F7-B797-462C-A211-7417181FCC12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51F1C8-A66A-4A0D-9227-9A2C605C6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 organization chart</Template>
  <TotalTime>343</TotalTime>
  <Words>154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WASM Organization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WASM Organization Chart</dc:title>
  <dc:creator>Toni Lavery</dc:creator>
  <cp:lastModifiedBy>Toni Lavery</cp:lastModifiedBy>
  <cp:revision>192</cp:revision>
  <dcterms:created xsi:type="dcterms:W3CDTF">2020-11-11T23:53:08Z</dcterms:created>
  <dcterms:modified xsi:type="dcterms:W3CDTF">2022-03-14T23:11:35Z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